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60" r:id="rId5"/>
    <p:sldId id="269" r:id="rId6"/>
    <p:sldId id="258" r:id="rId7"/>
    <p:sldId id="259" r:id="rId8"/>
    <p:sldId id="261" r:id="rId9"/>
    <p:sldId id="262" r:id="rId10"/>
    <p:sldId id="263" r:id="rId11"/>
    <p:sldId id="268" r:id="rId12"/>
    <p:sldId id="264" r:id="rId13"/>
    <p:sldId id="265" r:id="rId14"/>
    <p:sldId id="266" r:id="rId15"/>
    <p:sldId id="267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4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EFCF-6BFD-44FD-920C-CE6CBBC6A45B}" type="datetimeFigureOut">
              <a:rPr lang="en-US" smtClean="0"/>
              <a:pPr/>
              <a:t>6/14/2010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59CDD65-2CF0-451A-BB09-5954B954C6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EFCF-6BFD-44FD-920C-CE6CBBC6A45B}" type="datetimeFigureOut">
              <a:rPr lang="en-US" smtClean="0"/>
              <a:pPr/>
              <a:t>6/14/2010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CDD65-2CF0-451A-BB09-5954B954C68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59CDD65-2CF0-451A-BB09-5954B954C6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EFCF-6BFD-44FD-920C-CE6CBBC6A45B}" type="datetimeFigureOut">
              <a:rPr lang="en-US" smtClean="0"/>
              <a:pPr/>
              <a:t>6/14/2010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EFCF-6BFD-44FD-920C-CE6CBBC6A45B}" type="datetimeFigureOut">
              <a:rPr lang="en-US" smtClean="0"/>
              <a:pPr/>
              <a:t>6/14/2010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59CDD65-2CF0-451A-BB09-5954B954C6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EFCF-6BFD-44FD-920C-CE6CBBC6A45B}" type="datetimeFigureOut">
              <a:rPr lang="en-US" smtClean="0"/>
              <a:pPr/>
              <a:t>6/14/2010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59CDD65-2CF0-451A-BB09-5954B954C6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305EFCF-6BFD-44FD-920C-CE6CBBC6A45B}" type="datetimeFigureOut">
              <a:rPr lang="en-US" smtClean="0"/>
              <a:pPr/>
              <a:t>6/14/2010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CDD65-2CF0-451A-BB09-5954B954C6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EFCF-6BFD-44FD-920C-CE6CBBC6A45B}" type="datetimeFigureOut">
              <a:rPr lang="en-US" smtClean="0"/>
              <a:pPr/>
              <a:t>6/14/2010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59CDD65-2CF0-451A-BB09-5954B954C6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EFCF-6BFD-44FD-920C-CE6CBBC6A45B}" type="datetimeFigureOut">
              <a:rPr lang="en-US" smtClean="0"/>
              <a:pPr/>
              <a:t>6/14/2010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59CDD65-2CF0-451A-BB09-5954B954C68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EFCF-6BFD-44FD-920C-CE6CBBC6A45B}" type="datetimeFigureOut">
              <a:rPr lang="en-US" smtClean="0"/>
              <a:pPr/>
              <a:t>6/14/2010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9CDD65-2CF0-451A-BB09-5954B954C68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59CDD65-2CF0-451A-BB09-5954B954C6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EFCF-6BFD-44FD-920C-CE6CBBC6A45B}" type="datetimeFigureOut">
              <a:rPr lang="en-US" smtClean="0"/>
              <a:pPr/>
              <a:t>6/14/2010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59CDD65-2CF0-451A-BB09-5954B954C6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305EFCF-6BFD-44FD-920C-CE6CBBC6A45B}" type="datetimeFigureOut">
              <a:rPr lang="en-US" smtClean="0"/>
              <a:pPr/>
              <a:t>6/14/2010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305EFCF-6BFD-44FD-920C-CE6CBBC6A45B}" type="datetimeFigureOut">
              <a:rPr lang="en-US" smtClean="0"/>
              <a:pPr/>
              <a:t>6/14/2010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59CDD65-2CF0-451A-BB09-5954B954C6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d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An overview of how we get and how we spend </a:t>
            </a:r>
            <a:endParaRPr lang="en-US" sz="2400" dirty="0" smtClean="0"/>
          </a:p>
          <a:p>
            <a:r>
              <a:rPr lang="en-US" sz="2400" u="sng" dirty="0" smtClean="0"/>
              <a:t>Federal funds</a:t>
            </a:r>
          </a:p>
          <a:p>
            <a:endParaRPr lang="en-US" sz="2400" u="sng" dirty="0" smtClean="0"/>
          </a:p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Prepared by </a:t>
            </a:r>
            <a:r>
              <a:rPr lang="en-US" sz="1100" dirty="0" err="1" smtClean="0">
                <a:solidFill>
                  <a:schemeClr val="tx1"/>
                </a:solidFill>
              </a:rPr>
              <a:t>Elna</a:t>
            </a:r>
            <a:r>
              <a:rPr lang="en-US" sz="1100" dirty="0" smtClean="0">
                <a:solidFill>
                  <a:schemeClr val="tx1"/>
                </a:solidFill>
              </a:rPr>
              <a:t> Gordon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I and II Planning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does the planning?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Our </a:t>
            </a:r>
            <a:r>
              <a:rPr lang="en-US" b="1" dirty="0" smtClean="0"/>
              <a:t>School Site Council </a:t>
            </a:r>
            <a:r>
              <a:rPr lang="en-US" dirty="0" smtClean="0"/>
              <a:t>is responsible for the planning.</a:t>
            </a:r>
          </a:p>
          <a:p>
            <a:r>
              <a:rPr lang="en-US" dirty="0" smtClean="0"/>
              <a:t>Our SSC is composed of two classroom teachers, two office/administrative staff, two students, and two parents.  All of the members are elected except for the principal who always serves as a committee member.</a:t>
            </a:r>
          </a:p>
          <a:p>
            <a:r>
              <a:rPr lang="en-US" dirty="0" smtClean="0"/>
              <a:t>The SSC meets three times a year to review the previous year’s plans, </a:t>
            </a:r>
            <a:r>
              <a:rPr lang="en-US" b="1" dirty="0" smtClean="0"/>
              <a:t>assess student needs</a:t>
            </a:r>
            <a:r>
              <a:rPr lang="en-US" dirty="0" smtClean="0"/>
              <a:t>, and propose/approve revisions accordingly.</a:t>
            </a:r>
          </a:p>
          <a:p>
            <a:r>
              <a:rPr lang="en-US" dirty="0" smtClean="0"/>
              <a:t>You can see our council’s revisions by looking at all of the </a:t>
            </a:r>
            <a:r>
              <a:rPr lang="en-US" dirty="0" smtClean="0"/>
              <a:t>strike-</a:t>
            </a:r>
            <a:r>
              <a:rPr lang="en-US" dirty="0" err="1" smtClean="0"/>
              <a:t>throughs</a:t>
            </a:r>
            <a:r>
              <a:rPr lang="en-US" dirty="0" smtClean="0"/>
              <a:t>, while new additions are double-underlined.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Factors in Assessing Student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Parent Surveys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Student Surveys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Standardized Testing Data</a:t>
            </a:r>
          </a:p>
          <a:p>
            <a:endParaRPr lang="en-US" dirty="0" smtClean="0"/>
          </a:p>
          <a:p>
            <a:r>
              <a:rPr lang="en-US" dirty="0" smtClean="0"/>
              <a:t>Classroom Assessment Data</a:t>
            </a:r>
          </a:p>
          <a:p>
            <a:endParaRPr lang="en-US" dirty="0" smtClean="0"/>
          </a:p>
          <a:p>
            <a:r>
              <a:rPr lang="en-US" dirty="0" smtClean="0"/>
              <a:t>Anecdotal Data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Results: The LEA Plan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828800"/>
            <a:ext cx="850392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Performance Goal 1: All students will reach high standards, at a minimum, attaining proficiency or better in reading and mathematics by 2013-2014 (Title I).</a:t>
            </a:r>
          </a:p>
          <a:p>
            <a:r>
              <a:rPr lang="en-US" dirty="0" smtClean="0"/>
              <a:t>Performance Goal 2: All limited-English-proficient in English and reach high academic standards, at a minimum attaining proficiency or better in reading/language arts and mathematics. (We don’t receive these funds.)</a:t>
            </a:r>
          </a:p>
          <a:p>
            <a:r>
              <a:rPr lang="en-US" dirty="0" smtClean="0"/>
              <a:t>Performance goal 3: By 2005-06 all students will be taught by highly qualified teachers (Title II).</a:t>
            </a:r>
          </a:p>
          <a:p>
            <a:r>
              <a:rPr lang="en-US" dirty="0" smtClean="0"/>
              <a:t>Performance Goal 4: All students will be educated in learning environments that are safe, drug-free, and conducive to learning. (We don’t receive these funds.)</a:t>
            </a:r>
          </a:p>
          <a:p>
            <a:r>
              <a:rPr lang="en-US" dirty="0" smtClean="0"/>
              <a:t>Performance Goal 5:  All students will graduate from high school (Title I).   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Results:  Some LEA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Provide Guided Study and afternoon tutorials (The price is $15,000 of Title I funds, but the resulting student learning is priceless. </a:t>
            </a:r>
            <a:r>
              <a:rPr lang="en-US" dirty="0" smtClean="0">
                <a:sym typeface="Wingdings" pitchFamily="2" charset="2"/>
              </a:rPr>
              <a:t>)</a:t>
            </a: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Provide professional development activities and participate in BTSA for year 1 and year 2 teachers (The price is $5,000 of Title II funds, but the resulting benefit to teacher instruction is </a:t>
            </a:r>
            <a:r>
              <a:rPr lang="en-US" dirty="0" smtClean="0">
                <a:sym typeface="Wingdings" pitchFamily="2" charset="2"/>
              </a:rPr>
              <a:t>also priceless</a:t>
            </a:r>
            <a:r>
              <a:rPr lang="en-US" dirty="0" smtClean="0">
                <a:sym typeface="Wingdings" pitchFamily="2" charset="2"/>
              </a:rPr>
              <a:t>. )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Results: Our SPSA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503920" cy="4572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Form A: Planned Improvements in Student Performance</a:t>
            </a:r>
          </a:p>
          <a:p>
            <a:r>
              <a:rPr lang="en-US" b="1" dirty="0" smtClean="0"/>
              <a:t>School Goal A1</a:t>
            </a:r>
            <a:r>
              <a:rPr lang="en-US" dirty="0" smtClean="0"/>
              <a:t>: Support curriculum integration to use language skills across the curriculum.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School Goal A2</a:t>
            </a:r>
            <a:r>
              <a:rPr lang="en-US" dirty="0" smtClean="0"/>
              <a:t>: Enhance tutoring and small group support through Guided Study, Clubs, and after school Tutorial for English and Mathematics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Form B: Centralized Support for Planned Improvements</a:t>
            </a:r>
          </a:p>
          <a:p>
            <a:r>
              <a:rPr lang="en-US" b="1" dirty="0" smtClean="0"/>
              <a:t>School Goal B1</a:t>
            </a:r>
            <a:r>
              <a:rPr lang="en-US" dirty="0" smtClean="0"/>
              <a:t>:  Provide professional development and monitoring of planned improvement goals.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Results: Some SPSA Actions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Enhance quarterly integrated projects with student assessment activities.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Enact a targeted math skill building time in Guided Study for grades 7-10.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Provide after school tutorial and bonus days.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all is said and done…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It’s never actually done!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This is a cycle that continues year after year, and it is intended to result in the school’s continual improvement.  </a:t>
            </a:r>
          </a:p>
          <a:p>
            <a:endParaRPr lang="en-US" dirty="0" smtClean="0"/>
          </a:p>
          <a:p>
            <a:r>
              <a:rPr lang="en-US" dirty="0" smtClean="0"/>
              <a:t>Though at Redwood we are making no significant changes in the plans, the SSC did make important decisions about the importance of continuing actions that have proven beneficial.  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What is Title 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57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cs typeface="Arial" charset="0"/>
              </a:rPr>
              <a:t>Title I is a federally funded program under the </a:t>
            </a:r>
            <a:r>
              <a:rPr lang="en-US" sz="2800" i="1" dirty="0" smtClean="0">
                <a:cs typeface="Arial" charset="0"/>
              </a:rPr>
              <a:t>No Child Left Behind Act</a:t>
            </a:r>
            <a:r>
              <a:rPr lang="en-US" sz="2800" dirty="0" smtClean="0">
                <a:cs typeface="Arial" charset="0"/>
              </a:rPr>
              <a:t> (NCLB) of 2001.  </a:t>
            </a:r>
          </a:p>
          <a:p>
            <a:pPr>
              <a:buNone/>
            </a:pPr>
            <a:endParaRPr lang="en-US" sz="2800" dirty="0" smtClean="0">
              <a:cs typeface="Arial" charset="0"/>
            </a:endParaRPr>
          </a:p>
          <a:p>
            <a:r>
              <a:rPr lang="en-US" sz="2800" dirty="0" smtClean="0">
                <a:cs typeface="Arial" charset="0"/>
              </a:rPr>
              <a:t>It provides funding for high poverty schools to help students who are behind academically or at risk of falling behind to meet our state's academic content and performance standards.  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a school qualify for Title I?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>
                <a:cs typeface="Arial" charset="0"/>
              </a:rPr>
              <a:t>Schools qualify for Title I funds based on economic need. 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cs typeface="Arial" charset="0"/>
              </a:rPr>
              <a:t>Based on the school’s percentage of free/reduced price lunch</a:t>
            </a:r>
          </a:p>
          <a:p>
            <a:pPr lvl="1"/>
            <a:endParaRPr lang="en-US" sz="2400" dirty="0" smtClean="0">
              <a:solidFill>
                <a:schemeClr val="tx1"/>
              </a:solidFill>
              <a:cs typeface="Arial" charset="0"/>
            </a:endParaRPr>
          </a:p>
          <a:p>
            <a:r>
              <a:rPr lang="en-US" sz="2400" dirty="0" smtClean="0">
                <a:cs typeface="Arial" charset="0"/>
              </a:rPr>
              <a:t>The Title I program then uses those funds to offer a variety of services intended to increase student achievement.  The funds are either targeted at the students in need or used school wide. (A school must have at least 40% of the student population qualify for free or reduced lunch to operate a school wide program.  Redwood has 59.4%.)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Title II?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Also a part of NCLB, Title II’s focus is to: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Recruit, train, and retain </a:t>
            </a:r>
            <a:r>
              <a:rPr lang="en-US" b="1" dirty="0" smtClean="0"/>
              <a:t>“highly qualified” teachers </a:t>
            </a:r>
            <a:r>
              <a:rPr lang="en-US" dirty="0" smtClean="0"/>
              <a:t>and principals.</a:t>
            </a:r>
          </a:p>
          <a:p>
            <a:pPr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Provide high quality professional development.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“highly qualified”?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All teachers teaching in any core academic subject area</a:t>
            </a:r>
          </a:p>
          <a:p>
            <a:pPr>
              <a:buNone/>
            </a:pPr>
            <a:r>
              <a:rPr lang="en-US" dirty="0" smtClean="0"/>
              <a:t>(including early childhood and elementary) must: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Hold at least a bachelor’s degree from a regionally accredited institution of higher education ;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Hold a valid teaching certificate; 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Demonstrate subject matter competency.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 me the Money!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Schools apply for all federal funding (including Title I &amp; II) through the </a:t>
            </a:r>
            <a:r>
              <a:rPr lang="en-US" b="1" dirty="0" smtClean="0"/>
              <a:t>Consolidated Application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Con </a:t>
            </a:r>
            <a:r>
              <a:rPr lang="en-US" b="1" dirty="0" err="1" smtClean="0"/>
              <a:t>Ap</a:t>
            </a:r>
            <a:r>
              <a:rPr lang="en-US" b="1" dirty="0" smtClean="0"/>
              <a:t> </a:t>
            </a:r>
            <a:r>
              <a:rPr lang="en-US" dirty="0" smtClean="0"/>
              <a:t>is a two-part application—tonight you are approving Part I, a mere 28 pages long. </a:t>
            </a:r>
            <a:r>
              <a:rPr lang="en-US" dirty="0" smtClean="0">
                <a:sym typeface="Wingdings" pitchFamily="2" charset="2"/>
              </a:rPr>
              <a:t></a:t>
            </a:r>
          </a:p>
          <a:p>
            <a:r>
              <a:rPr lang="en-US" dirty="0" smtClean="0">
                <a:sym typeface="Wingdings" pitchFamily="2" charset="2"/>
              </a:rPr>
              <a:t>On page two, you can see that we apply for Title I, Part A (Basic Grant) and Title II, Part A (Teacher Quality) funds.</a:t>
            </a:r>
          </a:p>
          <a:p>
            <a:r>
              <a:rPr lang="en-US" dirty="0" smtClean="0">
                <a:sym typeface="Wingdings" pitchFamily="2" charset="2"/>
              </a:rPr>
              <a:t>In this part of the application, we largely provide/certify demographic information on our student population from the past year.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 me the Money!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Part II of the Consolidated Application is completed in January.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 that part, we largely report on how/if we spent our Title I and Title II funds from the previous year as well as provide the new year’s free and reduced lunch data that determines eligibility for next year’s Part I.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 me the Money!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So how much do we get from the feds for Title I and Title II</a:t>
            </a:r>
            <a:r>
              <a:rPr lang="en-US" dirty="0" smtClean="0"/>
              <a:t>? </a:t>
            </a:r>
            <a:r>
              <a:rPr lang="en-US" sz="1100" dirty="0" smtClean="0"/>
              <a:t>(Redwood Academy figures)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Title I = </a:t>
            </a:r>
            <a:r>
              <a:rPr lang="en-US" b="1" dirty="0" smtClean="0"/>
              <a:t>$23,338 </a:t>
            </a:r>
            <a:r>
              <a:rPr lang="en-US" dirty="0" smtClean="0"/>
              <a:t>in 2009-10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Title II </a:t>
            </a:r>
            <a:r>
              <a:rPr lang="en-US" b="1" dirty="0" smtClean="0"/>
              <a:t>=$6,150 </a:t>
            </a:r>
            <a:r>
              <a:rPr lang="en-US" dirty="0" smtClean="0"/>
              <a:t>in 2009-2010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It’s enough to hire approximately 1 full time instructional aide.  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We’ve got money, so now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Plan, plan, and more planning must take place!</a:t>
            </a:r>
          </a:p>
          <a:p>
            <a:r>
              <a:rPr lang="en-US" dirty="0" smtClean="0"/>
              <a:t>Goals must be set/adopted and uses of the money must be geared towards those goals.  </a:t>
            </a:r>
          </a:p>
          <a:p>
            <a:r>
              <a:rPr lang="en-US" dirty="0" smtClean="0"/>
              <a:t>Obviously, all goals have to do with increasing student achievement  (Title I) and teacher development (Title II).</a:t>
            </a:r>
          </a:p>
          <a:p>
            <a:r>
              <a:rPr lang="en-US" dirty="0" smtClean="0"/>
              <a:t>These goals and subsequent actions are outlined in the </a:t>
            </a:r>
            <a:r>
              <a:rPr lang="en-US" b="1" dirty="0" smtClean="0"/>
              <a:t>LEA plan </a:t>
            </a:r>
            <a:r>
              <a:rPr lang="en-US" dirty="0" smtClean="0"/>
              <a:t>and </a:t>
            </a:r>
            <a:r>
              <a:rPr lang="en-US" b="1" dirty="0" smtClean="0"/>
              <a:t>SPSA</a:t>
            </a:r>
            <a:r>
              <a:rPr lang="en-US" dirty="0" smtClean="0"/>
              <a:t>, which you will be asked to approve this evening. </a:t>
            </a:r>
            <a:r>
              <a:rPr lang="en-US" dirty="0" smtClean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274</TotalTime>
  <Words>1042</Words>
  <Application>Microsoft Office PowerPoint</Application>
  <PresentationFormat>On-screen Show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Civic</vt:lpstr>
      <vt:lpstr>Title I and II Planning</vt:lpstr>
      <vt:lpstr>What is Title I?</vt:lpstr>
      <vt:lpstr>How does a school qualify for Title I? </vt:lpstr>
      <vt:lpstr>What is Title II?</vt:lpstr>
      <vt:lpstr>What is “highly qualified”?</vt:lpstr>
      <vt:lpstr>Show me the Money!</vt:lpstr>
      <vt:lpstr>Show me the Money!</vt:lpstr>
      <vt:lpstr>Show me the Money!</vt:lpstr>
      <vt:lpstr>We’ve got money, so now what?</vt:lpstr>
      <vt:lpstr>Who does the planning?</vt:lpstr>
      <vt:lpstr>Major Factors in Assessing Student Needs</vt:lpstr>
      <vt:lpstr>The Results: The LEA Plan Goals</vt:lpstr>
      <vt:lpstr>The Results:  Some LEA Actions</vt:lpstr>
      <vt:lpstr>The Results: Our SPSA Goals</vt:lpstr>
      <vt:lpstr>The Results: Some SPSA Actions </vt:lpstr>
      <vt:lpstr>When all is said and done…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 Planning</dc:title>
  <dc:creator>egordon</dc:creator>
  <cp:lastModifiedBy> </cp:lastModifiedBy>
  <cp:revision>57</cp:revision>
  <dcterms:created xsi:type="dcterms:W3CDTF">2010-06-07T17:10:34Z</dcterms:created>
  <dcterms:modified xsi:type="dcterms:W3CDTF">2010-06-14T19:54:12Z</dcterms:modified>
</cp:coreProperties>
</file>